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7" r:id="rId1"/>
  </p:sldMasterIdLst>
  <p:notesMasterIdLst>
    <p:notesMasterId r:id="rId54"/>
  </p:notesMasterIdLst>
  <p:sldIdLst>
    <p:sldId id="256" r:id="rId2"/>
    <p:sldId id="305" r:id="rId3"/>
    <p:sldId id="304" r:id="rId4"/>
    <p:sldId id="257" r:id="rId5"/>
    <p:sldId id="270" r:id="rId6"/>
    <p:sldId id="271" r:id="rId7"/>
    <p:sldId id="314" r:id="rId8"/>
    <p:sldId id="272" r:id="rId9"/>
    <p:sldId id="315" r:id="rId10"/>
    <p:sldId id="259" r:id="rId11"/>
    <p:sldId id="260" r:id="rId12"/>
    <p:sldId id="261" r:id="rId13"/>
    <p:sldId id="262" r:id="rId14"/>
    <p:sldId id="292" r:id="rId15"/>
    <p:sldId id="290" r:id="rId16"/>
    <p:sldId id="291" r:id="rId17"/>
    <p:sldId id="264" r:id="rId18"/>
    <p:sldId id="265" r:id="rId19"/>
    <p:sldId id="266" r:id="rId20"/>
    <p:sldId id="267" r:id="rId21"/>
    <p:sldId id="268" r:id="rId22"/>
    <p:sldId id="282" r:id="rId23"/>
    <p:sldId id="283" r:id="rId24"/>
    <p:sldId id="287" r:id="rId25"/>
    <p:sldId id="286" r:id="rId26"/>
    <p:sldId id="294" r:id="rId27"/>
    <p:sldId id="293" r:id="rId28"/>
    <p:sldId id="295" r:id="rId29"/>
    <p:sldId id="296" r:id="rId30"/>
    <p:sldId id="297" r:id="rId31"/>
    <p:sldId id="298" r:id="rId32"/>
    <p:sldId id="299" r:id="rId33"/>
    <p:sldId id="300" r:id="rId34"/>
    <p:sldId id="284" r:id="rId35"/>
    <p:sldId id="285" r:id="rId36"/>
    <p:sldId id="273" r:id="rId37"/>
    <p:sldId id="274" r:id="rId38"/>
    <p:sldId id="275" r:id="rId39"/>
    <p:sldId id="276" r:id="rId40"/>
    <p:sldId id="277" r:id="rId41"/>
    <p:sldId id="278" r:id="rId42"/>
    <p:sldId id="281" r:id="rId43"/>
    <p:sldId id="279" r:id="rId44"/>
    <p:sldId id="280" r:id="rId45"/>
    <p:sldId id="309" r:id="rId46"/>
    <p:sldId id="306" r:id="rId47"/>
    <p:sldId id="308" r:id="rId48"/>
    <p:sldId id="302" r:id="rId49"/>
    <p:sldId id="310" r:id="rId50"/>
    <p:sldId id="312" r:id="rId51"/>
    <p:sldId id="313" r:id="rId52"/>
    <p:sldId id="311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7825B6F-3B15-DA46-83D0-883497FCA8E7}">
          <p14:sldIdLst>
            <p14:sldId id="256"/>
            <p14:sldId id="305"/>
            <p14:sldId id="304"/>
            <p14:sldId id="257"/>
          </p14:sldIdLst>
        </p14:section>
        <p14:section name="Introduction To GPUs" id="{1782FA82-4CF0-D343-BA30-DBF186603DEA}">
          <p14:sldIdLst>
            <p14:sldId id="270"/>
            <p14:sldId id="271"/>
            <p14:sldId id="314"/>
            <p14:sldId id="272"/>
            <p14:sldId id="315"/>
          </p14:sldIdLst>
        </p14:section>
        <p14:section name="Introduction to RBFs" id="{AC6ABAD3-3F80-E041-8880-AC42FFB11709}">
          <p14:sldIdLst>
            <p14:sldId id="259"/>
            <p14:sldId id="260"/>
            <p14:sldId id="261"/>
          </p14:sldIdLst>
        </p14:section>
        <p14:section name="Verification" id="{E5B5DCDE-CFA4-1947-BCC8-3F053BF92780}">
          <p14:sldIdLst>
            <p14:sldId id="262"/>
            <p14:sldId id="292"/>
            <p14:sldId id="290"/>
            <p14:sldId id="291"/>
            <p14:sldId id="264"/>
          </p14:sldIdLst>
        </p14:section>
        <p14:section name="Neighbor Query" id="{1842F964-FD5D-724E-9051-44F4EA80C1A2}">
          <p14:sldIdLst>
            <p14:sldId id="265"/>
            <p14:sldId id="266"/>
            <p14:sldId id="267"/>
            <p14:sldId id="268"/>
          </p14:sldIdLst>
        </p14:section>
        <p14:section name="GPU Implementation" id="{CCD096E5-BB90-904B-B9F8-FDC0ADA667EF}">
          <p14:sldIdLst>
            <p14:sldId id="282"/>
            <p14:sldId id="283"/>
            <p14:sldId id="287"/>
            <p14:sldId id="286"/>
            <p14:sldId id="294"/>
            <p14:sldId id="293"/>
            <p14:sldId id="295"/>
            <p14:sldId id="296"/>
            <p14:sldId id="297"/>
            <p14:sldId id="298"/>
            <p14:sldId id="299"/>
            <p14:sldId id="300"/>
            <p14:sldId id="284"/>
            <p14:sldId id="285"/>
            <p14:sldId id="273"/>
            <p14:sldId id="274"/>
            <p14:sldId id="275"/>
          </p14:sldIdLst>
        </p14:section>
        <p14:section name="Multi-GPU Design" id="{4879C406-2440-4341-B97F-61BD3A31C3AC}">
          <p14:sldIdLst>
            <p14:sldId id="276"/>
            <p14:sldId id="277"/>
            <p14:sldId id="278"/>
            <p14:sldId id="281"/>
            <p14:sldId id="279"/>
            <p14:sldId id="280"/>
            <p14:sldId id="309"/>
            <p14:sldId id="306"/>
            <p14:sldId id="308"/>
            <p14:sldId id="302"/>
            <p14:sldId id="310"/>
            <p14:sldId id="312"/>
            <p14:sldId id="313"/>
            <p14:sldId id="31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62" autoAdjust="0"/>
    <p:restoredTop sz="86201" autoAdjust="0"/>
  </p:normalViewPr>
  <p:slideViewPr>
    <p:cSldViewPr snapToGrid="0" snapToObjects="1">
      <p:cViewPr>
        <p:scale>
          <a:sx n="85" d="100"/>
          <a:sy n="85" d="100"/>
        </p:scale>
        <p:origin x="-1184" y="-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5F892-D25B-A844-B922-FCAF04D3C6FB}" type="datetimeFigureOut">
              <a:rPr lang="en-US" smtClean="0"/>
              <a:t>11/6/13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7613A-469E-DE42-B2C8-CA417A16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38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 covered in this defense:</a:t>
            </a:r>
            <a:r>
              <a:rPr lang="en-US" baseline="0" dirty="0" smtClean="0"/>
              <a:t> a) the application of a recent numerical method (barely cuts into the numerical method domain. b) a distributed implementation of RBF-FD that runs on multi-GPUs (heavy into the hardware and software). c) neighbor query algorithm (software)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0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Since the early 2000’s</a:t>
            </a:r>
            <a:r>
              <a:rPr lang="en-US" baseline="0" dirty="0" smtClean="0"/>
              <a:t> f</a:t>
            </a:r>
            <a:r>
              <a:rPr lang="en-US" dirty="0" smtClean="0"/>
              <a:t>requency scaling is no longer an option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Parallelism</a:t>
            </a:r>
            <a:r>
              <a:rPr lang="en-US" baseline="0" dirty="0" smtClean="0"/>
              <a:t> is mandatory to continue </a:t>
            </a:r>
            <a:r>
              <a:rPr lang="en-US" baseline="0" smtClean="0"/>
              <a:t>with Moore’s law.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04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06255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19268"/>
            <a:ext cx="6400800" cy="225293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11/4/13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884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5B2733C-E0EB-AA43-8BAD-EA779EC937D7}" type="datetimeFigureOut">
              <a:rPr lang="en-US" smtClean="0"/>
              <a:pPr/>
              <a:t>11/4/13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48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/>
        <a:buChar char="o"/>
        <a:defRPr sz="20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346797"/>
          </a:xfrm>
        </p:spPr>
        <p:txBody>
          <a:bodyPr/>
          <a:lstStyle/>
          <a:p>
            <a:r>
              <a:rPr lang="en-US" sz="4400" dirty="0"/>
              <a:t>Multi-GPU Solutions of Geophysical PDEs </a:t>
            </a:r>
            <a:r>
              <a:rPr lang="en-US" sz="4400" dirty="0" smtClean="0"/>
              <a:t>with Radial </a:t>
            </a:r>
            <a:r>
              <a:rPr lang="en-US" sz="4400" dirty="0"/>
              <a:t>Basis Function-generated Finite Differences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54968"/>
            <a:ext cx="6400800" cy="1617232"/>
          </a:xfrm>
        </p:spPr>
        <p:txBody>
          <a:bodyPr/>
          <a:lstStyle/>
          <a:p>
            <a:r>
              <a:rPr lang="en-US" dirty="0" smtClean="0"/>
              <a:t>Evan Bollig</a:t>
            </a:r>
          </a:p>
          <a:p>
            <a:r>
              <a:rPr lang="en-US" dirty="0" smtClean="0"/>
              <a:t>Nov 6</a:t>
            </a:r>
            <a:r>
              <a:rPr lang="en-US" baseline="30000" dirty="0" smtClean="0"/>
              <a:t>th</a:t>
            </a:r>
            <a:r>
              <a:rPr lang="en-US" dirty="0" smtClean="0"/>
              <a:t>, 2013</a:t>
            </a:r>
          </a:p>
          <a:p>
            <a:r>
              <a:rPr lang="en-US" dirty="0"/>
              <a:t> 499 </a:t>
            </a:r>
            <a:r>
              <a:rPr lang="en-US" dirty="0" smtClean="0"/>
              <a:t>DSL, 4:30 pm – 6:30 pm</a:t>
            </a:r>
          </a:p>
        </p:txBody>
      </p:sp>
      <p:pic>
        <p:nvPicPr>
          <p:cNvPr id="4" name="Picture 3" descr="FSU_Seal3Dgold_P_CMYK_transpare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96" y="5235873"/>
            <a:ext cx="1276962" cy="1276962"/>
          </a:xfrm>
          <a:prstGeom prst="rect">
            <a:avLst/>
          </a:prstGeom>
        </p:spPr>
      </p:pic>
      <p:pic>
        <p:nvPicPr>
          <p:cNvPr id="9" name="Picture 8" descr="ncar_highres_transb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92" y="4197738"/>
            <a:ext cx="2582016" cy="974711"/>
          </a:xfrm>
          <a:prstGeom prst="rect">
            <a:avLst/>
          </a:prstGeom>
        </p:spPr>
      </p:pic>
      <p:pic>
        <p:nvPicPr>
          <p:cNvPr id="11" name="Picture 10" descr="nsf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71" y="5171148"/>
            <a:ext cx="1331745" cy="1331745"/>
          </a:xfrm>
          <a:prstGeom prst="rect">
            <a:avLst/>
          </a:prstGeom>
        </p:spPr>
      </p:pic>
      <p:pic>
        <p:nvPicPr>
          <p:cNvPr id="12" name="Picture 11" descr="dsc_fsuse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2" y="4134314"/>
            <a:ext cx="2247286" cy="10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RBFs?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RBF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02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RBF-FD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33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Hyperbolic form</a:t>
            </a:r>
          </a:p>
          <a:p>
            <a:r>
              <a:rPr lang="en-US" dirty="0" err="1" smtClean="0"/>
              <a:t>Hyperviscosity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0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Hyperviscosity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r>
              <a:rPr lang="en-US" dirty="0" smtClean="0"/>
              <a:t>Terms</a:t>
            </a:r>
          </a:p>
          <a:p>
            <a:r>
              <a:rPr lang="en-US" dirty="0" smtClean="0"/>
              <a:t>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466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Formula, Input,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23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 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(left) HV parameter table</a:t>
            </a:r>
          </a:p>
          <a:p>
            <a:r>
              <a:rPr lang="en-US" dirty="0" smtClean="0"/>
              <a:t>(left bottom) Eigenvalue before and after tiles</a:t>
            </a:r>
          </a:p>
          <a:p>
            <a:r>
              <a:rPr lang="en-US" dirty="0" smtClean="0"/>
              <a:t>(right) Convergence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967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Vortex Roll-Up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42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47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work is supported in part by NSF </a:t>
            </a:r>
            <a:r>
              <a:rPr lang="en-US" dirty="0"/>
              <a:t>awards </a:t>
            </a:r>
            <a:r>
              <a:rPr lang="en-US" b="1" dirty="0"/>
              <a:t>DMS</a:t>
            </a:r>
            <a:r>
              <a:rPr lang="en-US" b="1" dirty="0" smtClean="0"/>
              <a:t>-#</a:t>
            </a:r>
            <a:r>
              <a:rPr lang="en-US" b="1" dirty="0"/>
              <a:t>0934331</a:t>
            </a:r>
            <a:r>
              <a:rPr lang="en-US" dirty="0"/>
              <a:t> (FSU), </a:t>
            </a:r>
            <a:r>
              <a:rPr lang="en-US" b="1" dirty="0" smtClean="0"/>
              <a:t>DMS-#0934317 </a:t>
            </a:r>
            <a:r>
              <a:rPr lang="en-US" dirty="0" smtClean="0"/>
              <a:t>(</a:t>
            </a:r>
            <a:r>
              <a:rPr lang="en-US" dirty="0"/>
              <a:t>NCAR) and </a:t>
            </a:r>
            <a:r>
              <a:rPr lang="en-US" b="1" dirty="0"/>
              <a:t>ATM</a:t>
            </a:r>
            <a:r>
              <a:rPr lang="en-US" b="1" dirty="0" smtClean="0"/>
              <a:t>-#</a:t>
            </a:r>
            <a:r>
              <a:rPr lang="en-US" b="1" dirty="0"/>
              <a:t>0602100</a:t>
            </a:r>
            <a:r>
              <a:rPr lang="en-US" dirty="0"/>
              <a:t> (NCAR</a:t>
            </a:r>
            <a:r>
              <a:rPr lang="en-US" dirty="0" smtClean="0"/>
              <a:t>).</a:t>
            </a:r>
          </a:p>
          <a:p>
            <a:r>
              <a:rPr lang="en-US" dirty="0" smtClean="0"/>
              <a:t>Computational </a:t>
            </a:r>
            <a:r>
              <a:rPr lang="en-US" dirty="0"/>
              <a:t>r</a:t>
            </a:r>
            <a:r>
              <a:rPr lang="en-US" dirty="0" smtClean="0"/>
              <a:t>esources provided by:</a:t>
            </a:r>
          </a:p>
          <a:p>
            <a:pPr lvl="1"/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Keeneland</a:t>
            </a:r>
            <a:r>
              <a:rPr lang="en-US" dirty="0" smtClean="0"/>
              <a:t> </a:t>
            </a:r>
            <a:r>
              <a:rPr lang="en-US" dirty="0"/>
              <a:t>Computing Facility at the Georgia Institute of </a:t>
            </a:r>
            <a:r>
              <a:rPr lang="en-US" dirty="0" smtClean="0"/>
              <a:t>Technology (</a:t>
            </a:r>
            <a:r>
              <a:rPr lang="en-US" b="1" dirty="0" smtClean="0"/>
              <a:t>NSF Contract OCI-0910735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 descr="msi_wordm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50" y="3951619"/>
            <a:ext cx="3512354" cy="8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04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1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13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the GPU?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Performance success stories from </a:t>
            </a:r>
            <a:r>
              <a:rPr lang="en-US" dirty="0" err="1" smtClean="0">
                <a:solidFill>
                  <a:srgbClr val="FF0000"/>
                </a:solidFill>
              </a:rPr>
              <a:t>Kepler</a:t>
            </a:r>
            <a:r>
              <a:rPr lang="en-US" dirty="0" smtClean="0">
                <a:solidFill>
                  <a:srgbClr val="FF0000"/>
                </a:solidFill>
              </a:rPr>
              <a:t>/Fermi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High TFLOP/sec count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086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Comparison to CUDA</a:t>
            </a:r>
          </a:p>
          <a:p>
            <a:r>
              <a:rPr lang="en-US" dirty="0" smtClean="0"/>
              <a:t>Functional Portability</a:t>
            </a:r>
          </a:p>
          <a:p>
            <a:r>
              <a:rPr lang="en-US" dirty="0" smtClean="0"/>
              <a:t>Work items, work-groups, </a:t>
            </a:r>
            <a:r>
              <a:rPr lang="en-US" dirty="0" err="1" smtClean="0"/>
              <a:t>NDRange</a:t>
            </a:r>
            <a:r>
              <a:rPr lang="en-US" dirty="0" smtClean="0"/>
              <a:t> (</a:t>
            </a:r>
            <a:r>
              <a:rPr lang="en-US" dirty="0" err="1" smtClean="0"/>
              <a:t>NVIdia</a:t>
            </a:r>
            <a:r>
              <a:rPr lang="en-US" dirty="0" smtClean="0"/>
              <a:t> </a:t>
            </a:r>
            <a:r>
              <a:rPr lang="en-US" dirty="0" err="1" smtClean="0"/>
              <a:t>OpenCL</a:t>
            </a:r>
            <a:r>
              <a:rPr lang="en-US" dirty="0" smtClean="0"/>
              <a:t> manual)</a:t>
            </a:r>
          </a:p>
        </p:txBody>
      </p:sp>
    </p:spTree>
    <p:extLst>
      <p:ext uri="{BB962C8B-B14F-4D97-AF65-F5344CB8AC3E}">
        <p14:creationId xmlns:p14="http://schemas.microsoft.com/office/powerpoint/2010/main" val="4226617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CUDA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Diagram from Prospectus comparing hardware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34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RK4 design</a:t>
            </a:r>
          </a:p>
          <a:p>
            <a:pPr lvl="1"/>
            <a:r>
              <a:rPr lang="en-US" dirty="0" err="1" smtClean="0"/>
              <a:t>Eval</a:t>
            </a:r>
            <a:r>
              <a:rPr lang="en-US" dirty="0" smtClean="0"/>
              <a:t> + Advance</a:t>
            </a:r>
          </a:p>
          <a:p>
            <a:pPr lvl="1"/>
            <a:r>
              <a:rPr lang="en-US" dirty="0" smtClean="0"/>
              <a:t>Input to each 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5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Vortex Performance (</a:t>
            </a:r>
            <a:r>
              <a:rPr lang="en-US" dirty="0" err="1" smtClean="0"/>
              <a:t>Keeneland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022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Adds one </a:t>
            </a:r>
            <a:r>
              <a:rPr lang="en-US" dirty="0" err="1" smtClean="0"/>
              <a:t>SpMV</a:t>
            </a:r>
            <a:r>
              <a:rPr lang="en-US" dirty="0" smtClean="0"/>
              <a:t> operation, but does not double performance. Question is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92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Roofline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roofline model predicts MAXIMUM possible performance based on the operational intensity</a:t>
            </a:r>
          </a:p>
          <a:p>
            <a:r>
              <a:rPr lang="en-US" dirty="0" err="1" smtClean="0"/>
              <a:t>SpMV</a:t>
            </a:r>
            <a:r>
              <a:rPr lang="en-US" dirty="0" smtClean="0"/>
              <a:t> is only OI(1/4)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64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How do we improve Memory-Bound Applications?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memory compression</a:t>
            </a:r>
          </a:p>
          <a:p>
            <a:pPr lvl="1"/>
            <a:r>
              <a:rPr lang="en-US" dirty="0" smtClean="0"/>
              <a:t>ELL format</a:t>
            </a:r>
          </a:p>
          <a:p>
            <a:pPr lvl="1"/>
            <a:r>
              <a:rPr lang="en-US" dirty="0" smtClean="0"/>
              <a:t>BELL, SELL, SBELL</a:t>
            </a:r>
          </a:p>
          <a:p>
            <a:r>
              <a:rPr lang="en-US" dirty="0" smtClean="0"/>
              <a:t>Fewer memory loads</a:t>
            </a:r>
          </a:p>
          <a:p>
            <a:pPr lvl="1"/>
            <a:r>
              <a:rPr lang="en-US" dirty="0" smtClean="0"/>
              <a:t>Ordering</a:t>
            </a:r>
          </a:p>
          <a:p>
            <a:pPr lvl="1"/>
            <a:r>
              <a:rPr lang="en-US" dirty="0" smtClean="0"/>
              <a:t>Register packing (non-zero condensation)</a:t>
            </a:r>
          </a:p>
          <a:p>
            <a:r>
              <a:rPr lang="en-US" dirty="0" smtClean="0"/>
              <a:t>More operations (cite </a:t>
            </a:r>
            <a:r>
              <a:rPr lang="en-US" dirty="0" err="1" smtClean="0"/>
              <a:t>Erlebacher</a:t>
            </a:r>
            <a:r>
              <a:rPr lang="en-US" dirty="0" smtClean="0"/>
              <a:t>, </a:t>
            </a:r>
            <a:r>
              <a:rPr lang="en-US" dirty="0" err="1" smtClean="0"/>
              <a:t>Saule</a:t>
            </a:r>
            <a:r>
              <a:rPr lang="en-US" dirty="0" smtClean="0"/>
              <a:t>, Flyer, Bollig)</a:t>
            </a:r>
          </a:p>
        </p:txBody>
      </p:sp>
    </p:spTree>
    <p:extLst>
      <p:ext uri="{BB962C8B-B14F-4D97-AF65-F5344CB8AC3E}">
        <p14:creationId xmlns:p14="http://schemas.microsoft.com/office/powerpoint/2010/main" val="7884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Investigation Focus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488402"/>
            <a:ext cx="50673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28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Compression (Format Comparison)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Figure comparing formats</a:t>
            </a:r>
          </a:p>
          <a:p>
            <a:r>
              <a:rPr lang="en-US" dirty="0" smtClean="0"/>
              <a:t>Give expressions for the number of </a:t>
            </a:r>
            <a:r>
              <a:rPr lang="en-US" dirty="0" err="1" smtClean="0"/>
              <a:t>memloads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N=50 format comparison figure</a:t>
            </a:r>
          </a:p>
          <a:p>
            <a:r>
              <a:rPr lang="en-US" dirty="0" smtClean="0"/>
              <a:t>ELL comparison figure</a:t>
            </a:r>
          </a:p>
          <a:p>
            <a:r>
              <a:rPr lang="en-US" dirty="0" smtClean="0"/>
              <a:t>Any data to compare to in related work (Rupp?, </a:t>
            </a:r>
            <a:r>
              <a:rPr lang="en-US" dirty="0" err="1" smtClean="0"/>
              <a:t>clSpMV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8173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Improvements for Single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clSpMV</a:t>
            </a:r>
            <a:r>
              <a:rPr lang="en-US" dirty="0" smtClean="0"/>
              <a:t> formats show potential to get 50+GFLOPs when running in single precision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 is the translation to double precision (FERMI and K20)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571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32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Portability? Intel Phi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level </a:t>
            </a:r>
            <a:r>
              <a:rPr lang="en-US" dirty="0" err="1" smtClean="0"/>
              <a:t>intel</a:t>
            </a:r>
            <a:r>
              <a:rPr lang="en-US" dirty="0" smtClean="0"/>
              <a:t> phi architecture diagram</a:t>
            </a:r>
          </a:p>
          <a:p>
            <a:r>
              <a:rPr lang="en-US" dirty="0" smtClean="0"/>
              <a:t>Achieved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78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Phi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Achieved GFLOP/sec on Intel Phi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66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Expectations for the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556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Cosine Bell and Vortex Roll-up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SpMV</a:t>
            </a:r>
            <a:r>
              <a:rPr lang="en-US" dirty="0" smtClean="0"/>
              <a:t> Optimizations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VCL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538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767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599" cy="4627129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Preliminaries</a:t>
            </a:r>
          </a:p>
          <a:p>
            <a:pPr lvl="1"/>
            <a:r>
              <a:rPr lang="en-US" dirty="0" smtClean="0"/>
              <a:t>Introduction to GPUs</a:t>
            </a:r>
          </a:p>
          <a:p>
            <a:pPr lvl="1"/>
            <a:r>
              <a:rPr lang="en-US" dirty="0" smtClean="0"/>
              <a:t>RBF Methods for PDEs</a:t>
            </a:r>
          </a:p>
          <a:p>
            <a:pPr lvl="1"/>
            <a:r>
              <a:rPr lang="en-US" dirty="0" smtClean="0"/>
              <a:t>Introduction to RBF-FD</a:t>
            </a:r>
          </a:p>
          <a:p>
            <a:r>
              <a:rPr lang="en-US" dirty="0" smtClean="0"/>
              <a:t>A Fixed-Grid Method for RBF Methods</a:t>
            </a:r>
          </a:p>
          <a:p>
            <a:pPr lvl="1"/>
            <a:r>
              <a:rPr lang="en-US" dirty="0" smtClean="0"/>
              <a:t>Space Filling Curves and Node Ordering</a:t>
            </a:r>
          </a:p>
          <a:p>
            <a:pPr lvl="1"/>
            <a:r>
              <a:rPr lang="en-US" dirty="0" smtClean="0"/>
              <a:t>Lasting Impacts on Performance</a:t>
            </a:r>
          </a:p>
          <a:p>
            <a:r>
              <a:rPr lang="en-US" dirty="0" smtClean="0"/>
              <a:t>Single GPU RBF-FD</a:t>
            </a:r>
          </a:p>
          <a:p>
            <a:r>
              <a:rPr lang="en-US" dirty="0" smtClean="0"/>
              <a:t>Targeting Multi-GPU Clusters</a:t>
            </a:r>
          </a:p>
          <a:p>
            <a:pPr lvl="1"/>
            <a:r>
              <a:rPr lang="en-US" dirty="0" smtClean="0"/>
              <a:t>MPI Tuning</a:t>
            </a:r>
          </a:p>
          <a:p>
            <a:pPr lvl="1"/>
            <a:r>
              <a:rPr lang="en-US" dirty="0" smtClean="0"/>
              <a:t>Overlapping Communication and Computation</a:t>
            </a:r>
            <a:endParaRPr lang="en-US" dirty="0"/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38987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Sets and Ordering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4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6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I/O Hubs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GFLOP/sec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74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Outreach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2084" r="-12084"/>
          <a:stretch>
            <a:fillRect/>
          </a:stretch>
        </p:blipFill>
        <p:spPr>
          <a:xfrm>
            <a:off x="31388" y="1600200"/>
            <a:ext cx="9004516" cy="4952137"/>
          </a:xfrm>
        </p:spPr>
      </p:pic>
    </p:spTree>
    <p:extLst>
      <p:ext uri="{BB962C8B-B14F-4D97-AF65-F5344CB8AC3E}">
        <p14:creationId xmlns:p14="http://schemas.microsoft.com/office/powerpoint/2010/main" val="95188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Return to </a:t>
            </a:r>
            <a:r>
              <a:rPr lang="en-US" dirty="0" smtClean="0"/>
              <a:t>CUDA</a:t>
            </a:r>
          </a:p>
          <a:p>
            <a:r>
              <a:rPr lang="en-US" dirty="0" err="1" smtClean="0"/>
              <a:t>SpMV</a:t>
            </a:r>
            <a:r>
              <a:rPr lang="en-US" dirty="0" smtClean="0"/>
              <a:t> Improvements:</a:t>
            </a:r>
          </a:p>
          <a:p>
            <a:pPr lvl="1"/>
            <a:r>
              <a:rPr lang="en-US" dirty="0" smtClean="0"/>
              <a:t>Auto-tuned kernels with </a:t>
            </a:r>
            <a:r>
              <a:rPr lang="en-US" dirty="0" err="1" smtClean="0"/>
              <a:t>clSpMV</a:t>
            </a:r>
            <a:r>
              <a:rPr lang="en-US" dirty="0" smtClean="0"/>
              <a:t> (Su and </a:t>
            </a:r>
            <a:r>
              <a:rPr lang="en-US" dirty="0" err="1" smtClean="0"/>
              <a:t>Keutzer</a:t>
            </a:r>
            <a:r>
              <a:rPr lang="en-US" dirty="0" smtClean="0"/>
              <a:t> 2012)</a:t>
            </a:r>
          </a:p>
          <a:p>
            <a:pPr lvl="1"/>
            <a:r>
              <a:rPr lang="en-US" dirty="0" smtClean="0"/>
              <a:t>New formats: </a:t>
            </a:r>
          </a:p>
          <a:p>
            <a:pPr lvl="2"/>
            <a:r>
              <a:rPr lang="en-US" dirty="0" smtClean="0"/>
              <a:t>BELL, SELL, SBELL </a:t>
            </a:r>
            <a:r>
              <a:rPr lang="en-US" dirty="0"/>
              <a:t>(Su and </a:t>
            </a:r>
            <a:r>
              <a:rPr lang="en-US" dirty="0" err="1"/>
              <a:t>Keutzer</a:t>
            </a:r>
            <a:r>
              <a:rPr lang="en-US" dirty="0"/>
              <a:t> 2012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ELLPACK-R, </a:t>
            </a:r>
            <a:r>
              <a:rPr lang="en-US" dirty="0" err="1" smtClean="0"/>
              <a:t>pJDS</a:t>
            </a:r>
            <a:r>
              <a:rPr lang="en-US" dirty="0" smtClean="0"/>
              <a:t>, etc. (Kreutzer et al. 2012)</a:t>
            </a:r>
          </a:p>
          <a:p>
            <a:pPr lvl="1"/>
            <a:r>
              <a:rPr lang="en-US" dirty="0" smtClean="0"/>
              <a:t>Applications with Multi-Matrix </a:t>
            </a:r>
            <a:r>
              <a:rPr lang="en-US" dirty="0" err="1" smtClean="0"/>
              <a:t>SpMM</a:t>
            </a:r>
            <a:r>
              <a:rPr lang="en-US" dirty="0" smtClean="0"/>
              <a:t> (</a:t>
            </a:r>
            <a:r>
              <a:rPr lang="en-US" dirty="0" err="1" smtClean="0"/>
              <a:t>Erlebacher</a:t>
            </a:r>
            <a:r>
              <a:rPr lang="en-US" dirty="0" smtClean="0"/>
              <a:t> et al. 2013)</a:t>
            </a:r>
          </a:p>
          <a:p>
            <a:r>
              <a:rPr lang="en-US" dirty="0" smtClean="0"/>
              <a:t>Multiple subdomains per GPU (to saturate Fermi and </a:t>
            </a:r>
            <a:r>
              <a:rPr lang="en-US" dirty="0" err="1" smtClean="0"/>
              <a:t>Kepler</a:t>
            </a:r>
            <a:r>
              <a:rPr lang="en-US" dirty="0" smtClean="0"/>
              <a:t> cards and overlap computation)</a:t>
            </a:r>
          </a:p>
        </p:txBody>
      </p:sp>
    </p:spTree>
    <p:extLst>
      <p:ext uri="{BB962C8B-B14F-4D97-AF65-F5344CB8AC3E}">
        <p14:creationId xmlns:p14="http://schemas.microsoft.com/office/powerpoint/2010/main" val="326502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503788" cy="1488402"/>
          </a:xfrm>
        </p:spPr>
        <p:txBody>
          <a:bodyPr/>
          <a:lstStyle/>
          <a:p>
            <a:r>
              <a:rPr lang="en-US" dirty="0" smtClean="0"/>
              <a:t>Continued and Future Work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 Phi </a:t>
            </a:r>
            <a:r>
              <a:rPr lang="en-US" dirty="0" err="1" smtClean="0"/>
              <a:t>vs</a:t>
            </a:r>
            <a:r>
              <a:rPr lang="en-US" dirty="0" smtClean="0"/>
              <a:t> NVidia </a:t>
            </a:r>
            <a:r>
              <a:rPr lang="en-US" dirty="0" err="1" smtClean="0"/>
              <a:t>Kepler</a:t>
            </a:r>
            <a:endParaRPr lang="en-US" dirty="0" smtClean="0"/>
          </a:p>
          <a:p>
            <a:pPr lvl="1"/>
            <a:r>
              <a:rPr lang="en-US" dirty="0" smtClean="0"/>
              <a:t>Latest hardware from </a:t>
            </a:r>
            <a:r>
              <a:rPr lang="en-US" dirty="0" err="1" smtClean="0"/>
              <a:t>Nvidia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Multi-GPU preconditioned GMRES solutions of RBF-FD for Stokes flow</a:t>
            </a:r>
          </a:p>
          <a:p>
            <a:pPr lvl="1"/>
            <a:r>
              <a:rPr lang="en-US" dirty="0" smtClean="0"/>
              <a:t>Core operation of GMRES: </a:t>
            </a:r>
            <a:r>
              <a:rPr lang="en-US" dirty="0" err="1" smtClean="0"/>
              <a:t>SpMV</a:t>
            </a:r>
            <a:endParaRPr lang="en-US" dirty="0" smtClean="0"/>
          </a:p>
          <a:p>
            <a:pPr lvl="1"/>
            <a:r>
              <a:rPr lang="en-US" dirty="0" smtClean="0"/>
              <a:t>Current work is incomplete</a:t>
            </a:r>
          </a:p>
          <a:p>
            <a:r>
              <a:rPr lang="en-US" dirty="0" smtClean="0"/>
              <a:t>               with RBF-GA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6" y="5096352"/>
            <a:ext cx="903752" cy="27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0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Remember: this is research. If we had all the answers we wouldn’t be doing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056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6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1925903"/>
          </a:xfrm>
        </p:spPr>
        <p:txBody>
          <a:bodyPr>
            <a:normAutofit/>
          </a:bodyPr>
          <a:lstStyle/>
          <a:p>
            <a:r>
              <a:rPr lang="en-US" dirty="0" smtClean="0"/>
              <a:t>Massive parallelism</a:t>
            </a:r>
          </a:p>
          <a:p>
            <a:r>
              <a:rPr lang="en-US" dirty="0" smtClean="0"/>
              <a:t>High GFLOP/sec</a:t>
            </a:r>
          </a:p>
          <a:p>
            <a:r>
              <a:rPr lang="en-US" dirty="0" smtClean="0"/>
              <a:t>Fast Memory</a:t>
            </a:r>
          </a:p>
        </p:txBody>
      </p:sp>
      <p:pic>
        <p:nvPicPr>
          <p:cNvPr id="5" name="Content Placeholder 4" descr="gpu-devotes-more-transistors-to-data-processing.png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-311" r="3346" b="5014"/>
          <a:stretch/>
        </p:blipFill>
        <p:spPr>
          <a:xfrm>
            <a:off x="365760" y="1791734"/>
            <a:ext cx="4041648" cy="1540136"/>
          </a:xfrm>
        </p:spPr>
      </p:pic>
      <p:pic>
        <p:nvPicPr>
          <p:cNvPr id="6" name="Picture 5" descr="floating-point-operations-per-secon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8"/>
          <a:stretch/>
        </p:blipFill>
        <p:spPr>
          <a:xfrm>
            <a:off x="365760" y="3526103"/>
            <a:ext cx="4075801" cy="3062956"/>
          </a:xfrm>
          <a:prstGeom prst="rect">
            <a:avLst/>
          </a:prstGeom>
        </p:spPr>
      </p:pic>
      <p:pic>
        <p:nvPicPr>
          <p:cNvPr id="7" name="Picture 6" descr="memory-bandwidth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5" t="3228" r="17320"/>
          <a:stretch/>
        </p:blipFill>
        <p:spPr>
          <a:xfrm>
            <a:off x="4648200" y="3406588"/>
            <a:ext cx="3520861" cy="31824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8385" y="158981"/>
            <a:ext cx="290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 courtesy of NVidia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77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721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926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RBF-GA (Preliminary Results)</a:t>
            </a:r>
            <a:endParaRPr lang="en-US" dirty="0"/>
          </a:p>
        </p:txBody>
      </p:sp>
      <p:pic>
        <p:nvPicPr>
          <p:cNvPr id="4" name="Content Placeholder 3" descr="Screen Shot 2013-06-28 at 12.25.2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" b="2704"/>
          <a:stretch>
            <a:fillRect/>
          </a:stretch>
        </p:blipFill>
        <p:spPr>
          <a:xfrm>
            <a:off x="2384250" y="4342727"/>
            <a:ext cx="4042323" cy="2223122"/>
          </a:xfrm>
        </p:spPr>
      </p:pic>
      <p:pic>
        <p:nvPicPr>
          <p:cNvPr id="5" name="Picture 4" descr="Screen Shot 2013-07-28 at 2.5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79" y="1231713"/>
            <a:ext cx="3974814" cy="3479549"/>
          </a:xfrm>
          <a:prstGeom prst="rect">
            <a:avLst/>
          </a:prstGeom>
        </p:spPr>
      </p:pic>
      <p:pic>
        <p:nvPicPr>
          <p:cNvPr id="6" name="Picture 5" descr="Screen Shot 2013-07-28 at 2.55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38" y="1279730"/>
            <a:ext cx="3919962" cy="343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17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Target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588000" y="1600200"/>
            <a:ext cx="3346824" cy="4525963"/>
          </a:xfrm>
        </p:spPr>
        <p:txBody>
          <a:bodyPr/>
          <a:lstStyle/>
          <a:p>
            <a:r>
              <a:rPr lang="en-US" dirty="0" smtClean="0"/>
              <a:t>CUDA</a:t>
            </a:r>
          </a:p>
          <a:p>
            <a:pPr lvl="1"/>
            <a:r>
              <a:rPr lang="en-US" dirty="0" smtClean="0"/>
              <a:t>Widely used</a:t>
            </a:r>
          </a:p>
          <a:p>
            <a:r>
              <a:rPr lang="en-US" dirty="0" err="1" smtClean="0"/>
              <a:t>OpenCL</a:t>
            </a:r>
            <a:r>
              <a:rPr lang="en-US" dirty="0" smtClean="0"/>
              <a:t> Language</a:t>
            </a:r>
          </a:p>
          <a:p>
            <a:pPr lvl="1"/>
            <a:r>
              <a:rPr lang="en-US" dirty="0" smtClean="0"/>
              <a:t>Functional portability (CPUs and GPUs)</a:t>
            </a:r>
          </a:p>
          <a:p>
            <a:pPr lvl="1"/>
            <a:r>
              <a:rPr lang="en-US" dirty="0" smtClean="0"/>
              <a:t>Similar model as CUDA</a:t>
            </a:r>
          </a:p>
        </p:txBody>
      </p:sp>
      <p:pic>
        <p:nvPicPr>
          <p:cNvPr id="4" name="Picture 3" descr="opencl_execute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1" y="2405529"/>
            <a:ext cx="5581191" cy="34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3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Memory Model</a:t>
            </a:r>
            <a:endParaRPr lang="en-US" dirty="0"/>
          </a:p>
        </p:txBody>
      </p:sp>
      <p:pic>
        <p:nvPicPr>
          <p:cNvPr id="6" name="Picture 5" descr="opencl_memory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5" y="1636650"/>
            <a:ext cx="7129181" cy="502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33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eenelan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520" y="2540000"/>
            <a:ext cx="5955479" cy="4211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Target: GPU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905625" cy="4525963"/>
          </a:xfrm>
        </p:spPr>
        <p:txBody>
          <a:bodyPr/>
          <a:lstStyle/>
          <a:p>
            <a:r>
              <a:rPr lang="en-US" dirty="0" err="1" smtClean="0"/>
              <a:t>Keeneland</a:t>
            </a:r>
            <a:r>
              <a:rPr lang="en-US" dirty="0" smtClean="0"/>
              <a:t> Initial Delivery (KID) System </a:t>
            </a:r>
            <a:endParaRPr lang="en-US" dirty="0"/>
          </a:p>
          <a:p>
            <a:pPr lvl="1"/>
            <a:r>
              <a:rPr lang="en-US" dirty="0" smtClean="0"/>
              <a:t>360 NVidia M2070</a:t>
            </a:r>
          </a:p>
          <a:p>
            <a:pPr lvl="1"/>
            <a:r>
              <a:rPr lang="en-US" dirty="0" smtClean="0"/>
              <a:t>240 CPUs, 12 threads each</a:t>
            </a:r>
          </a:p>
          <a:p>
            <a:r>
              <a:rPr lang="en-US" dirty="0" smtClean="0"/>
              <a:t>Cascade</a:t>
            </a:r>
          </a:p>
          <a:p>
            <a:pPr lvl="1"/>
            <a:r>
              <a:rPr lang="en-US" dirty="0" smtClean="0"/>
              <a:t>32 NVidia M2070 </a:t>
            </a:r>
          </a:p>
          <a:p>
            <a:pPr lvl="1"/>
            <a:r>
              <a:rPr lang="en-US" dirty="0" smtClean="0"/>
              <a:t>8 NVidia K20</a:t>
            </a:r>
          </a:p>
        </p:txBody>
      </p:sp>
    </p:spTree>
    <p:extLst>
      <p:ext uri="{BB962C8B-B14F-4D97-AF65-F5344CB8AC3E}">
        <p14:creationId xmlns:p14="http://schemas.microsoft.com/office/powerpoint/2010/main" val="325431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Faster computation increases relative cost of communication</a:t>
            </a:r>
          </a:p>
          <a:p>
            <a:r>
              <a:rPr lang="en-US" dirty="0" smtClean="0"/>
              <a:t>Multi-GPU </a:t>
            </a:r>
            <a:r>
              <a:rPr lang="en-US" dirty="0" err="1" smtClean="0"/>
              <a:t>OpenCL</a:t>
            </a:r>
            <a:r>
              <a:rPr lang="en-US" dirty="0" smtClean="0"/>
              <a:t> requires device </a:t>
            </a:r>
            <a:r>
              <a:rPr lang="en-US" dirty="0" smtClean="0">
                <a:sym typeface="Wingdings"/>
              </a:rPr>
              <a:t></a:t>
            </a:r>
            <a:r>
              <a:rPr lang="en-US" dirty="0" smtClean="0"/>
              <a:t> host copies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1170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abThem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LabTheme.thmx</Template>
  <TotalTime>2540</TotalTime>
  <Words>779</Words>
  <Application>Microsoft Macintosh PowerPoint</Application>
  <PresentationFormat>On-screen Show (4:3)</PresentationFormat>
  <Paragraphs>146</Paragraphs>
  <Slides>52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LabTheme</vt:lpstr>
      <vt:lpstr>Multi-GPU Solutions of Geophysical PDEs with Radial Basis Function-generated Finite Differences</vt:lpstr>
      <vt:lpstr>Acknowledgements</vt:lpstr>
      <vt:lpstr>Investigation Focus</vt:lpstr>
      <vt:lpstr>Overview</vt:lpstr>
      <vt:lpstr>Why GPUs?</vt:lpstr>
      <vt:lpstr>How to Target GPUs?</vt:lpstr>
      <vt:lpstr>GPU Memory Model</vt:lpstr>
      <vt:lpstr>Target: GPU Cluster</vt:lpstr>
      <vt:lpstr>Multi-GPU Concerns</vt:lpstr>
      <vt:lpstr>Why RBFs? </vt:lpstr>
      <vt:lpstr>Related RBF Methods</vt:lpstr>
      <vt:lpstr>RBF-FD</vt:lpstr>
      <vt:lpstr>Verification</vt:lpstr>
      <vt:lpstr>Hyperviscosity</vt:lpstr>
      <vt:lpstr>Cosine Bell</vt:lpstr>
      <vt:lpstr>Cosine Bell Convergence</vt:lpstr>
      <vt:lpstr>Vortex Roll-Up</vt:lpstr>
      <vt:lpstr>Neighbor Query</vt:lpstr>
      <vt:lpstr>kD-Tree</vt:lpstr>
      <vt:lpstr>Fixed Grid</vt:lpstr>
      <vt:lpstr>Fixed Grid Improvements</vt:lpstr>
      <vt:lpstr>Why use the GPU?</vt:lpstr>
      <vt:lpstr>OpenCL</vt:lpstr>
      <vt:lpstr>OpenCL vs CUDA</vt:lpstr>
      <vt:lpstr>Custom Kernels</vt:lpstr>
      <vt:lpstr>Vortex Performance (Keeneland)</vt:lpstr>
      <vt:lpstr>Cosine Bell Performance</vt:lpstr>
      <vt:lpstr>Roofline Model</vt:lpstr>
      <vt:lpstr>How do we improve Memory-Bound Applications?</vt:lpstr>
      <vt:lpstr>Memory Compression (Format Comparison)</vt:lpstr>
      <vt:lpstr>Performance Comparison</vt:lpstr>
      <vt:lpstr>Future Improvements for Single GPU</vt:lpstr>
      <vt:lpstr>PowerPoint Presentation</vt:lpstr>
      <vt:lpstr>Performance Portability? Intel Phi</vt:lpstr>
      <vt:lpstr>Intel Phi Comparison</vt:lpstr>
      <vt:lpstr>Performance Expectations for the GPU</vt:lpstr>
      <vt:lpstr>Achieved Performance</vt:lpstr>
      <vt:lpstr>SpMV Optimizations</vt:lpstr>
      <vt:lpstr>Decomposition</vt:lpstr>
      <vt:lpstr>Index Sets and Ordering</vt:lpstr>
      <vt:lpstr>Overlap</vt:lpstr>
      <vt:lpstr>Limitations of I/O Hubs</vt:lpstr>
      <vt:lpstr>Achieved GFLOP/sec</vt:lpstr>
      <vt:lpstr>Conclusions</vt:lpstr>
      <vt:lpstr>Community Outreach</vt:lpstr>
      <vt:lpstr>Current and Future Work</vt:lpstr>
      <vt:lpstr>Continued and Future Work II</vt:lpstr>
      <vt:lpstr>Questions?</vt:lpstr>
      <vt:lpstr>PowerPoint Presentation</vt:lpstr>
      <vt:lpstr>PowerPoint Presentation</vt:lpstr>
      <vt:lpstr>Extras</vt:lpstr>
      <vt:lpstr>RBF-GA (Preliminary Results)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Multi-GPU Solutions of Geophysical PDEs with Radial Basis Function-generated Finite Differences</dc:title>
  <dc:creator>Evan F. Bollig</dc:creator>
  <cp:lastModifiedBy>Evan F. Bollig</cp:lastModifiedBy>
  <cp:revision>123</cp:revision>
  <dcterms:created xsi:type="dcterms:W3CDTF">2013-11-04T16:11:00Z</dcterms:created>
  <dcterms:modified xsi:type="dcterms:W3CDTF">2013-11-06T10:31:04Z</dcterms:modified>
</cp:coreProperties>
</file>